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58936">
            <a:solidFill>
              <a:srgbClr val="262654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371630" y="2244963"/>
            <a:ext cx="7373541" cy="18278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250"/>
              </a:lnSpc>
              <a:buNone/>
            </a:pPr>
            <a:r>
              <a:rPr lang="en-US" sz="557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SPANNING TREES IN GRAPH THEORY</a:t>
            </a:r>
            <a:endParaRPr lang="en-US" sz="5577" dirty="0"/>
          </a:p>
        </p:txBody>
      </p:sp>
      <p:sp>
        <p:nvSpPr>
          <p:cNvPr id="5" name="Text 2"/>
          <p:cNvSpPr/>
          <p:nvPr/>
        </p:nvSpPr>
        <p:spPr>
          <a:xfrm>
            <a:off x="6371630" y="4424332"/>
            <a:ext cx="7373541" cy="8436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346"/>
              </a:lnSpc>
              <a:buNone/>
            </a:pPr>
            <a:r>
              <a:rPr lang="en-US" sz="185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 this presentation, we'll explore the fascinating world of spanning trees and learn how they're used to solve real-world problems.</a:t>
            </a:r>
            <a:endParaRPr lang="en-US" sz="1859" dirty="0"/>
          </a:p>
        </p:txBody>
      </p:sp>
      <p:sp>
        <p:nvSpPr>
          <p:cNvPr id="6" name="Shape 3"/>
          <p:cNvSpPr/>
          <p:nvPr/>
        </p:nvSpPr>
        <p:spPr>
          <a:xfrm>
            <a:off x="6371630" y="5502198"/>
            <a:ext cx="377666" cy="374889"/>
          </a:xfrm>
          <a:prstGeom prst="roundRect">
            <a:avLst>
              <a:gd name="adj" fmla="val 24388781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250" y="5509762"/>
            <a:ext cx="362426" cy="35976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867287" y="5507989"/>
            <a:ext cx="1889760" cy="4101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253"/>
              </a:lnSpc>
              <a:buNone/>
            </a:pPr>
            <a:r>
              <a:rPr lang="en-US" sz="2324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DESIGN ALL</a:t>
            </a:r>
            <a:endParaRPr lang="en-US" sz="2324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16908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41315">
            <a:solidFill>
              <a:srgbClr val="262654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19720" y="1265192"/>
            <a:ext cx="5044440" cy="5331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229"/>
              </a:lnSpc>
              <a:buNone/>
            </a:pPr>
            <a:r>
              <a:rPr lang="en-US" sz="3253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What Are Spanning Trees?</a:t>
            </a:r>
            <a:endParaRPr lang="en-US" sz="3253" dirty="0"/>
          </a:p>
        </p:txBody>
      </p:sp>
      <p:sp>
        <p:nvSpPr>
          <p:cNvPr id="5" name="Text 2"/>
          <p:cNvSpPr/>
          <p:nvPr/>
        </p:nvSpPr>
        <p:spPr>
          <a:xfrm>
            <a:off x="619720" y="2044399"/>
            <a:ext cx="13390959" cy="59046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42"/>
              </a:lnSpc>
              <a:buNone/>
            </a:pPr>
            <a:r>
              <a:rPr lang="en-US" sz="130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spanning tree is a subgraph that contains all the vertices of the original graph without any cycles. In other words, it's a tree that touches every node of a network without forming any closed loops.</a:t>
            </a:r>
            <a:endParaRPr lang="en-US" sz="1301" dirty="0"/>
          </a:p>
        </p:txBody>
      </p:sp>
      <p:sp>
        <p:nvSpPr>
          <p:cNvPr id="6" name="Shape 3"/>
          <p:cNvSpPr/>
          <p:nvPr/>
        </p:nvSpPr>
        <p:spPr>
          <a:xfrm>
            <a:off x="909399" y="2798905"/>
            <a:ext cx="2644140" cy="2624698"/>
          </a:xfrm>
          <a:prstGeom prst="roundRect">
            <a:avLst>
              <a:gd name="adj" fmla="val 3483481"/>
            </a:avLst>
          </a:prstGeom>
          <a:noFill/>
          <a:ln w="20598">
            <a:solidFill>
              <a:srgbClr val="F2B42D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99" y="2798905"/>
            <a:ext cx="2644140" cy="262469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17069" y="5587647"/>
            <a:ext cx="1828800" cy="2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15"/>
              </a:lnSpc>
              <a:buNone/>
            </a:pPr>
            <a:r>
              <a:rPr lang="en-US" sz="162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Tree-Like Structure</a:t>
            </a:r>
            <a:endParaRPr lang="en-US" sz="1627" dirty="0"/>
          </a:p>
        </p:txBody>
      </p:sp>
      <p:sp>
        <p:nvSpPr>
          <p:cNvPr id="9" name="Text 5"/>
          <p:cNvSpPr/>
          <p:nvPr/>
        </p:nvSpPr>
        <p:spPr>
          <a:xfrm>
            <a:off x="619601" y="6018202"/>
            <a:ext cx="3223855" cy="8856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342"/>
              </a:lnSpc>
              <a:buNone/>
            </a:pPr>
            <a:r>
              <a:rPr lang="en-US" sz="130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spanning tree has a tree-like structure, which makes it easy to visualize and understand.</a:t>
            </a:r>
            <a:endParaRPr lang="en-US" sz="1301" dirty="0"/>
          </a:p>
        </p:txBody>
      </p:sp>
      <p:sp>
        <p:nvSpPr>
          <p:cNvPr id="10" name="Shape 6"/>
          <p:cNvSpPr/>
          <p:nvPr/>
        </p:nvSpPr>
        <p:spPr>
          <a:xfrm>
            <a:off x="4298513" y="2798905"/>
            <a:ext cx="2644140" cy="2624698"/>
          </a:xfrm>
          <a:prstGeom prst="roundRect">
            <a:avLst>
              <a:gd name="adj" fmla="val 3483481"/>
            </a:avLst>
          </a:prstGeom>
          <a:noFill/>
          <a:ln w="20598">
            <a:solidFill>
              <a:srgbClr val="D7425E"/>
            </a:solidFill>
            <a:prstDash val="solid"/>
          </a:ln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513" y="2798905"/>
            <a:ext cx="2644140" cy="262469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656653" y="5587647"/>
            <a:ext cx="1927860" cy="2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15"/>
              </a:lnSpc>
              <a:buNone/>
            </a:pPr>
            <a:r>
              <a:rPr lang="en-US" sz="162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Useful for Searching</a:t>
            </a:r>
            <a:endParaRPr lang="en-US" sz="1627" dirty="0"/>
          </a:p>
        </p:txBody>
      </p:sp>
      <p:sp>
        <p:nvSpPr>
          <p:cNvPr id="13" name="Text 8"/>
          <p:cNvSpPr/>
          <p:nvPr/>
        </p:nvSpPr>
        <p:spPr>
          <a:xfrm>
            <a:off x="4008715" y="6018202"/>
            <a:ext cx="3223855" cy="8856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342"/>
              </a:lnSpc>
              <a:buNone/>
            </a:pPr>
            <a:r>
              <a:rPr lang="en-US" sz="130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Spanning trees are useful for searching, as they allow us to find the shortest path between two nodes in a network.</a:t>
            </a:r>
            <a:endParaRPr lang="en-US" sz="1301" dirty="0"/>
          </a:p>
        </p:txBody>
      </p:sp>
      <p:sp>
        <p:nvSpPr>
          <p:cNvPr id="14" name="Shape 9"/>
          <p:cNvSpPr/>
          <p:nvPr/>
        </p:nvSpPr>
        <p:spPr>
          <a:xfrm>
            <a:off x="7687627" y="2798905"/>
            <a:ext cx="2644140" cy="2624698"/>
          </a:xfrm>
          <a:prstGeom prst="roundRect">
            <a:avLst>
              <a:gd name="adj" fmla="val 3483481"/>
            </a:avLst>
          </a:prstGeom>
          <a:noFill/>
          <a:ln w="20598">
            <a:solidFill>
              <a:srgbClr val="DD785E"/>
            </a:solidFill>
            <a:prstDash val="solid"/>
          </a:ln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7627" y="2798905"/>
            <a:ext cx="2644140" cy="262469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8183404" y="5587647"/>
            <a:ext cx="1652587" cy="2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15"/>
              </a:lnSpc>
              <a:buNone/>
            </a:pPr>
            <a:r>
              <a:rPr lang="en-US" sz="162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Network Design</a:t>
            </a:r>
            <a:endParaRPr lang="en-US" sz="1627" dirty="0"/>
          </a:p>
        </p:txBody>
      </p:sp>
      <p:sp>
        <p:nvSpPr>
          <p:cNvPr id="17" name="Text 11"/>
          <p:cNvSpPr/>
          <p:nvPr/>
        </p:nvSpPr>
        <p:spPr>
          <a:xfrm>
            <a:off x="7397829" y="6018202"/>
            <a:ext cx="3223855" cy="8856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342"/>
              </a:lnSpc>
              <a:buNone/>
            </a:pPr>
            <a:r>
              <a:rPr lang="en-US" sz="130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They're also used in network design to ensure that every node can be reached efficiently.</a:t>
            </a:r>
            <a:endParaRPr lang="en-US" sz="1301" dirty="0"/>
          </a:p>
        </p:txBody>
      </p:sp>
      <p:sp>
        <p:nvSpPr>
          <p:cNvPr id="18" name="Shape 12"/>
          <p:cNvSpPr/>
          <p:nvPr/>
        </p:nvSpPr>
        <p:spPr>
          <a:xfrm>
            <a:off x="11076742" y="2798905"/>
            <a:ext cx="2644140" cy="2624698"/>
          </a:xfrm>
          <a:prstGeom prst="roundRect">
            <a:avLst>
              <a:gd name="adj" fmla="val 3483481"/>
            </a:avLst>
          </a:prstGeom>
          <a:noFill/>
          <a:ln w="20598">
            <a:solidFill>
              <a:srgbClr val="48A8E2"/>
            </a:solidFill>
            <a:prstDash val="solid"/>
          </a:ln>
        </p:spPr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6742" y="2798905"/>
            <a:ext cx="2644140" cy="2624698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11503462" y="5587647"/>
            <a:ext cx="1790700" cy="2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15"/>
              </a:lnSpc>
              <a:buNone/>
            </a:pPr>
            <a:r>
              <a:rPr lang="en-US" sz="1627" b="1" dirty="0">
                <a:solidFill>
                  <a:srgbClr val="48A8E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Electronic Circuitry</a:t>
            </a:r>
            <a:endParaRPr lang="en-US" sz="1627" dirty="0"/>
          </a:p>
        </p:txBody>
      </p:sp>
      <p:sp>
        <p:nvSpPr>
          <p:cNvPr id="21" name="Text 14"/>
          <p:cNvSpPr/>
          <p:nvPr/>
        </p:nvSpPr>
        <p:spPr>
          <a:xfrm>
            <a:off x="10786943" y="6018202"/>
            <a:ext cx="3223855" cy="8856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342"/>
              </a:lnSpc>
              <a:buNone/>
            </a:pPr>
            <a:r>
              <a:rPr lang="en-US" sz="130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 electronic circuit design, spanning trees are used to connect all the components with the minimum amount of wire or trace.</a:t>
            </a:r>
            <a:endParaRPr lang="en-US" sz="130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58936">
            <a:solidFill>
              <a:srgbClr val="262654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85230" y="1272520"/>
            <a:ext cx="6537960" cy="7615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42"/>
              </a:lnSpc>
              <a:buNone/>
            </a:pPr>
            <a:r>
              <a:rPr lang="en-US" sz="464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Algorithmic Approaches</a:t>
            </a:r>
            <a:endParaRPr lang="en-US" sz="4647" dirty="0"/>
          </a:p>
        </p:txBody>
      </p:sp>
      <p:sp>
        <p:nvSpPr>
          <p:cNvPr id="5" name="Shape 2"/>
          <p:cNvSpPr/>
          <p:nvPr/>
        </p:nvSpPr>
        <p:spPr>
          <a:xfrm>
            <a:off x="885230" y="2737094"/>
            <a:ext cx="12859941" cy="29192"/>
          </a:xfrm>
          <a:prstGeom prst="rect">
            <a:avLst/>
          </a:prstGeom>
          <a:solidFill>
            <a:srgbClr val="262654"/>
          </a:solidFill>
          <a:ln/>
        </p:spPr>
      </p:sp>
      <p:sp>
        <p:nvSpPr>
          <p:cNvPr id="6" name="Shape 3"/>
          <p:cNvSpPr/>
          <p:nvPr/>
        </p:nvSpPr>
        <p:spPr>
          <a:xfrm>
            <a:off x="2389525" y="2737094"/>
            <a:ext cx="29408" cy="820218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7" name="Shape 4"/>
          <p:cNvSpPr/>
          <p:nvPr/>
        </p:nvSpPr>
        <p:spPr>
          <a:xfrm>
            <a:off x="2138720" y="2473537"/>
            <a:ext cx="531138" cy="527232"/>
          </a:xfrm>
          <a:prstGeom prst="roundRect">
            <a:avLst>
              <a:gd name="adj" fmla="val 80601"/>
            </a:avLst>
          </a:prstGeom>
          <a:solidFill>
            <a:srgbClr val="00002E"/>
          </a:solidFill>
          <a:ln w="29408">
            <a:solidFill>
              <a:srgbClr val="F2B42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297549" y="2508638"/>
            <a:ext cx="213360" cy="4569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625"/>
              </a:lnSpc>
              <a:buNone/>
            </a:pPr>
            <a:r>
              <a:rPr lang="en-US" sz="2788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788" dirty="0"/>
          </a:p>
        </p:txBody>
      </p:sp>
      <p:sp>
        <p:nvSpPr>
          <p:cNvPr id="9" name="Text 6"/>
          <p:cNvSpPr/>
          <p:nvPr/>
        </p:nvSpPr>
        <p:spPr>
          <a:xfrm>
            <a:off x="1121212" y="3791558"/>
            <a:ext cx="2566035" cy="7615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3021"/>
              </a:lnSpc>
              <a:buNone/>
            </a:pPr>
            <a:r>
              <a:rPr lang="en-US" sz="232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Depth-First Search (DFS)</a:t>
            </a:r>
            <a:endParaRPr lang="en-US" sz="2324" dirty="0"/>
          </a:p>
        </p:txBody>
      </p:sp>
      <p:sp>
        <p:nvSpPr>
          <p:cNvPr id="10" name="Text 7"/>
          <p:cNvSpPr/>
          <p:nvPr/>
        </p:nvSpPr>
        <p:spPr>
          <a:xfrm>
            <a:off x="1121212" y="4787402"/>
            <a:ext cx="2566035" cy="2109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3346"/>
              </a:lnSpc>
              <a:buNone/>
            </a:pPr>
            <a:r>
              <a:rPr lang="en-US" sz="185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One popular algorithm is DFS, which traverses the graph in a depth-first manner to construct the spanning tree.</a:t>
            </a:r>
            <a:endParaRPr lang="en-US" sz="1859" dirty="0"/>
          </a:p>
        </p:txBody>
      </p:sp>
      <p:sp>
        <p:nvSpPr>
          <p:cNvPr id="11" name="Shape 8"/>
          <p:cNvSpPr/>
          <p:nvPr/>
        </p:nvSpPr>
        <p:spPr>
          <a:xfrm>
            <a:off x="5663505" y="2737094"/>
            <a:ext cx="29408" cy="820218"/>
          </a:xfrm>
          <a:prstGeom prst="rect">
            <a:avLst/>
          </a:prstGeom>
          <a:solidFill>
            <a:srgbClr val="D7425E"/>
          </a:solidFill>
          <a:ln/>
        </p:spPr>
      </p:sp>
      <p:sp>
        <p:nvSpPr>
          <p:cNvPr id="12" name="Shape 9"/>
          <p:cNvSpPr/>
          <p:nvPr/>
        </p:nvSpPr>
        <p:spPr>
          <a:xfrm>
            <a:off x="5412700" y="2473537"/>
            <a:ext cx="531138" cy="527232"/>
          </a:xfrm>
          <a:prstGeom prst="roundRect">
            <a:avLst>
              <a:gd name="adj" fmla="val 80601"/>
            </a:avLst>
          </a:prstGeom>
          <a:solidFill>
            <a:srgbClr val="00002E"/>
          </a:solidFill>
          <a:ln w="29408">
            <a:solidFill>
              <a:srgbClr val="D7425E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5571530" y="2508638"/>
            <a:ext cx="213360" cy="4569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625"/>
              </a:lnSpc>
              <a:buNone/>
            </a:pPr>
            <a:r>
              <a:rPr lang="en-US" sz="2788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788" dirty="0"/>
          </a:p>
        </p:txBody>
      </p:sp>
      <p:sp>
        <p:nvSpPr>
          <p:cNvPr id="14" name="Text 11"/>
          <p:cNvSpPr/>
          <p:nvPr/>
        </p:nvSpPr>
        <p:spPr>
          <a:xfrm>
            <a:off x="4395192" y="3791558"/>
            <a:ext cx="2566035" cy="7615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3021"/>
              </a:lnSpc>
              <a:buNone/>
            </a:pPr>
            <a:r>
              <a:rPr lang="en-US" sz="232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Breadth-First Search (BFS)</a:t>
            </a:r>
            <a:endParaRPr lang="en-US" sz="2324" dirty="0"/>
          </a:p>
        </p:txBody>
      </p:sp>
      <p:sp>
        <p:nvSpPr>
          <p:cNvPr id="15" name="Text 12"/>
          <p:cNvSpPr/>
          <p:nvPr/>
        </p:nvSpPr>
        <p:spPr>
          <a:xfrm>
            <a:off x="4395192" y="4787402"/>
            <a:ext cx="2566035" cy="16872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3346"/>
              </a:lnSpc>
              <a:buNone/>
            </a:pPr>
            <a:r>
              <a:rPr lang="en-US" sz="185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BFS is another approach that explores the graph layer by layer to build the spanning tree.</a:t>
            </a:r>
            <a:endParaRPr lang="en-US" sz="1859" dirty="0"/>
          </a:p>
        </p:txBody>
      </p:sp>
      <p:sp>
        <p:nvSpPr>
          <p:cNvPr id="16" name="Shape 13"/>
          <p:cNvSpPr/>
          <p:nvPr/>
        </p:nvSpPr>
        <p:spPr>
          <a:xfrm>
            <a:off x="8937486" y="2737094"/>
            <a:ext cx="29408" cy="820218"/>
          </a:xfrm>
          <a:prstGeom prst="rect">
            <a:avLst/>
          </a:prstGeom>
          <a:solidFill>
            <a:srgbClr val="DD785E"/>
          </a:solidFill>
          <a:ln/>
        </p:spPr>
      </p:sp>
      <p:sp>
        <p:nvSpPr>
          <p:cNvPr id="17" name="Shape 14"/>
          <p:cNvSpPr/>
          <p:nvPr/>
        </p:nvSpPr>
        <p:spPr>
          <a:xfrm>
            <a:off x="8686681" y="2473537"/>
            <a:ext cx="531138" cy="527232"/>
          </a:xfrm>
          <a:prstGeom prst="roundRect">
            <a:avLst>
              <a:gd name="adj" fmla="val 80601"/>
            </a:avLst>
          </a:prstGeom>
          <a:solidFill>
            <a:srgbClr val="00002E"/>
          </a:solidFill>
          <a:ln w="29408">
            <a:solidFill>
              <a:srgbClr val="DD785E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8845510" y="2508638"/>
            <a:ext cx="213360" cy="4569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625"/>
              </a:lnSpc>
              <a:buNone/>
            </a:pPr>
            <a:r>
              <a:rPr lang="en-US" sz="2788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788" dirty="0"/>
          </a:p>
        </p:txBody>
      </p:sp>
      <p:sp>
        <p:nvSpPr>
          <p:cNvPr id="19" name="Text 16"/>
          <p:cNvSpPr/>
          <p:nvPr/>
        </p:nvSpPr>
        <p:spPr>
          <a:xfrm>
            <a:off x="7669173" y="3791558"/>
            <a:ext cx="2566035" cy="7615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3021"/>
              </a:lnSpc>
              <a:buNone/>
            </a:pPr>
            <a:r>
              <a:rPr lang="en-US" sz="2324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Kruskal's Algorithm</a:t>
            </a:r>
            <a:endParaRPr lang="en-US" sz="2324" dirty="0"/>
          </a:p>
        </p:txBody>
      </p:sp>
      <p:sp>
        <p:nvSpPr>
          <p:cNvPr id="20" name="Text 17"/>
          <p:cNvSpPr/>
          <p:nvPr/>
        </p:nvSpPr>
        <p:spPr>
          <a:xfrm>
            <a:off x="7669173" y="4787402"/>
            <a:ext cx="2566035" cy="2109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3346"/>
              </a:lnSpc>
              <a:buNone/>
            </a:pPr>
            <a:r>
              <a:rPr lang="en-US" sz="185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Another algorithm is Kruskal's, which finds the minimum-weight edges in the graph to form the spanning tree.</a:t>
            </a:r>
            <a:endParaRPr lang="en-US" sz="1859" dirty="0"/>
          </a:p>
        </p:txBody>
      </p:sp>
      <p:sp>
        <p:nvSpPr>
          <p:cNvPr id="21" name="Shape 18"/>
          <p:cNvSpPr/>
          <p:nvPr/>
        </p:nvSpPr>
        <p:spPr>
          <a:xfrm>
            <a:off x="12211467" y="2737094"/>
            <a:ext cx="29408" cy="820218"/>
          </a:xfrm>
          <a:prstGeom prst="rect">
            <a:avLst/>
          </a:prstGeom>
          <a:solidFill>
            <a:srgbClr val="48A8E2"/>
          </a:solidFill>
          <a:ln/>
        </p:spPr>
      </p:sp>
      <p:sp>
        <p:nvSpPr>
          <p:cNvPr id="22" name="Shape 19"/>
          <p:cNvSpPr/>
          <p:nvPr/>
        </p:nvSpPr>
        <p:spPr>
          <a:xfrm>
            <a:off x="11960662" y="2473537"/>
            <a:ext cx="531138" cy="527232"/>
          </a:xfrm>
          <a:prstGeom prst="roundRect">
            <a:avLst>
              <a:gd name="adj" fmla="val 80601"/>
            </a:avLst>
          </a:prstGeom>
          <a:solidFill>
            <a:srgbClr val="00002E"/>
          </a:solidFill>
          <a:ln w="29408">
            <a:solidFill>
              <a:srgbClr val="48A8E2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12119491" y="2508638"/>
            <a:ext cx="213360" cy="4569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625"/>
              </a:lnSpc>
              <a:buNone/>
            </a:pPr>
            <a:r>
              <a:rPr lang="en-US" sz="2788" b="1" dirty="0">
                <a:solidFill>
                  <a:srgbClr val="48A8E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4</a:t>
            </a:r>
            <a:endParaRPr lang="en-US" sz="2788" dirty="0"/>
          </a:p>
        </p:txBody>
      </p:sp>
      <p:sp>
        <p:nvSpPr>
          <p:cNvPr id="24" name="Text 21"/>
          <p:cNvSpPr/>
          <p:nvPr/>
        </p:nvSpPr>
        <p:spPr>
          <a:xfrm>
            <a:off x="11045785" y="3791558"/>
            <a:ext cx="2360771" cy="380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21"/>
              </a:lnSpc>
              <a:buNone/>
            </a:pPr>
            <a:r>
              <a:rPr lang="en-US" sz="2324" b="1" dirty="0">
                <a:solidFill>
                  <a:srgbClr val="48A8E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Prim's Algorithm</a:t>
            </a:r>
            <a:endParaRPr lang="en-US" sz="2324" dirty="0"/>
          </a:p>
        </p:txBody>
      </p:sp>
      <p:sp>
        <p:nvSpPr>
          <p:cNvPr id="25" name="Text 22"/>
          <p:cNvSpPr/>
          <p:nvPr/>
        </p:nvSpPr>
        <p:spPr>
          <a:xfrm>
            <a:off x="10943153" y="4406604"/>
            <a:ext cx="2566035" cy="16872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3346"/>
              </a:lnSpc>
              <a:buNone/>
            </a:pPr>
            <a:r>
              <a:rPr lang="en-US" sz="185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Prim's algorithm builds the tree one vertex at a time while keeping the weight minimal.</a:t>
            </a:r>
            <a:endParaRPr lang="en-US" sz="1859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58936">
            <a:solidFill>
              <a:srgbClr val="262654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85230" y="2113421"/>
            <a:ext cx="7802880" cy="7615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42"/>
              </a:lnSpc>
              <a:buNone/>
            </a:pPr>
            <a:r>
              <a:rPr lang="en-US" sz="464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Properties of Spanning Trees</a:t>
            </a:r>
            <a:endParaRPr lang="en-US" sz="4647" dirty="0"/>
          </a:p>
        </p:txBody>
      </p:sp>
      <p:sp>
        <p:nvSpPr>
          <p:cNvPr id="5" name="Shape 2"/>
          <p:cNvSpPr/>
          <p:nvPr/>
        </p:nvSpPr>
        <p:spPr>
          <a:xfrm>
            <a:off x="885230" y="3226506"/>
            <a:ext cx="4129326" cy="2829161"/>
          </a:xfrm>
          <a:prstGeom prst="roundRect">
            <a:avLst>
              <a:gd name="adj" fmla="val 15021"/>
            </a:avLst>
          </a:prstGeom>
          <a:solidFill>
            <a:srgbClr val="00002E"/>
          </a:solidFill>
          <a:ln w="29408">
            <a:solidFill>
              <a:srgbClr val="F2B42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150620" y="3489945"/>
            <a:ext cx="2360771" cy="380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21"/>
              </a:lnSpc>
              <a:buNone/>
            </a:pPr>
            <a:r>
              <a:rPr lang="en-US" sz="232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Number of Edges</a:t>
            </a:r>
            <a:endParaRPr lang="en-US" sz="2324" dirty="0"/>
          </a:p>
        </p:txBody>
      </p:sp>
      <p:sp>
        <p:nvSpPr>
          <p:cNvPr id="7" name="Text 4"/>
          <p:cNvSpPr/>
          <p:nvPr/>
        </p:nvSpPr>
        <p:spPr>
          <a:xfrm>
            <a:off x="1150620" y="4104990"/>
            <a:ext cx="3598545" cy="12654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346"/>
              </a:lnSpc>
              <a:buNone/>
            </a:pPr>
            <a:r>
              <a:rPr lang="en-US" sz="185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spanning tree has n-1 edges, where n is the number of nodes in the graph.</a:t>
            </a:r>
            <a:endParaRPr lang="en-US" sz="1859" dirty="0"/>
          </a:p>
        </p:txBody>
      </p:sp>
      <p:sp>
        <p:nvSpPr>
          <p:cNvPr id="8" name="Shape 5"/>
          <p:cNvSpPr/>
          <p:nvPr/>
        </p:nvSpPr>
        <p:spPr>
          <a:xfrm>
            <a:off x="5250537" y="3226506"/>
            <a:ext cx="4129326" cy="2829161"/>
          </a:xfrm>
          <a:prstGeom prst="roundRect">
            <a:avLst>
              <a:gd name="adj" fmla="val 15021"/>
            </a:avLst>
          </a:prstGeom>
          <a:solidFill>
            <a:srgbClr val="00002E"/>
          </a:solidFill>
          <a:ln w="29408">
            <a:solidFill>
              <a:srgbClr val="D7425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515928" y="3489945"/>
            <a:ext cx="2360771" cy="380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21"/>
              </a:lnSpc>
              <a:buNone/>
            </a:pPr>
            <a:r>
              <a:rPr lang="en-US" sz="232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Cut Property</a:t>
            </a:r>
            <a:endParaRPr lang="en-US" sz="2324" dirty="0"/>
          </a:p>
        </p:txBody>
      </p:sp>
      <p:sp>
        <p:nvSpPr>
          <p:cNvPr id="10" name="Text 7"/>
          <p:cNvSpPr/>
          <p:nvPr/>
        </p:nvSpPr>
        <p:spPr>
          <a:xfrm>
            <a:off x="5515928" y="4104990"/>
            <a:ext cx="3598545" cy="16872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346"/>
              </a:lnSpc>
              <a:buNone/>
            </a:pPr>
            <a:r>
              <a:rPr lang="en-US" sz="185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If we remove any edge from the spanning tree, it splits the tree into two or more disconnected components.</a:t>
            </a:r>
            <a:endParaRPr lang="en-US" sz="1859" dirty="0"/>
          </a:p>
        </p:txBody>
      </p:sp>
      <p:sp>
        <p:nvSpPr>
          <p:cNvPr id="11" name="Shape 8"/>
          <p:cNvSpPr/>
          <p:nvPr/>
        </p:nvSpPr>
        <p:spPr>
          <a:xfrm>
            <a:off x="9615845" y="3226506"/>
            <a:ext cx="4129326" cy="2829161"/>
          </a:xfrm>
          <a:prstGeom prst="roundRect">
            <a:avLst>
              <a:gd name="adj" fmla="val 15021"/>
            </a:avLst>
          </a:prstGeom>
          <a:solidFill>
            <a:srgbClr val="00002E"/>
          </a:solidFill>
          <a:ln w="29408">
            <a:solidFill>
              <a:srgbClr val="DD785E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81235" y="3489945"/>
            <a:ext cx="2360771" cy="380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21"/>
              </a:lnSpc>
              <a:buNone/>
            </a:pPr>
            <a:r>
              <a:rPr lang="en-US" sz="2324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Cycle Property</a:t>
            </a:r>
            <a:endParaRPr lang="en-US" sz="2324" dirty="0"/>
          </a:p>
        </p:txBody>
      </p:sp>
      <p:sp>
        <p:nvSpPr>
          <p:cNvPr id="13" name="Text 10"/>
          <p:cNvSpPr/>
          <p:nvPr/>
        </p:nvSpPr>
        <p:spPr>
          <a:xfrm>
            <a:off x="9881235" y="4104990"/>
            <a:ext cx="3598545" cy="12654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346"/>
              </a:lnSpc>
              <a:buNone/>
            </a:pPr>
            <a:r>
              <a:rPr lang="en-US" sz="185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Any cycle in the graph cannot be part of the spanning tree since it would no longer be a tree.</a:t>
            </a:r>
            <a:endParaRPr lang="en-US" sz="1859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57269">
            <a:solidFill>
              <a:srgbClr val="262654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60584" y="829791"/>
            <a:ext cx="8092440" cy="740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873"/>
              </a:lnSpc>
              <a:buNone/>
            </a:pPr>
            <a:r>
              <a:rPr lang="en-US" sz="4518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Applications of Spanning Trees</a:t>
            </a:r>
            <a:endParaRPr lang="en-US" sz="4518" dirty="0"/>
          </a:p>
        </p:txBody>
      </p:sp>
      <p:sp>
        <p:nvSpPr>
          <p:cNvPr id="5" name="Shape 2"/>
          <p:cNvSpPr/>
          <p:nvPr/>
        </p:nvSpPr>
        <p:spPr>
          <a:xfrm>
            <a:off x="1443871" y="1911794"/>
            <a:ext cx="2983468" cy="2961531"/>
          </a:xfrm>
          <a:prstGeom prst="roundRect">
            <a:avLst>
              <a:gd name="adj" fmla="val 3087283"/>
            </a:avLst>
          </a:prstGeom>
          <a:noFill/>
          <a:ln w="28575">
            <a:solidFill>
              <a:srgbClr val="F2B42D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871" y="1911794"/>
            <a:ext cx="2983468" cy="296153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88200" y="5101071"/>
            <a:ext cx="2294930" cy="3700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37"/>
              </a:lnSpc>
              <a:buNone/>
            </a:pPr>
            <a:r>
              <a:rPr lang="en-US" sz="2259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Network Design</a:t>
            </a:r>
            <a:endParaRPr lang="en-US" sz="2259" dirty="0"/>
          </a:p>
        </p:txBody>
      </p:sp>
      <p:sp>
        <p:nvSpPr>
          <p:cNvPr id="8" name="Text 4"/>
          <p:cNvSpPr/>
          <p:nvPr/>
        </p:nvSpPr>
        <p:spPr>
          <a:xfrm>
            <a:off x="860584" y="5698861"/>
            <a:ext cx="4150162" cy="1640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3253"/>
              </a:lnSpc>
              <a:buNone/>
            </a:pPr>
            <a:r>
              <a:rPr lang="en-US" sz="1807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Spanning trees are used for designing maps of network communication, ensuring that data packets can flow from every node to the rest of the network.</a:t>
            </a:r>
            <a:endParaRPr lang="en-US" sz="1807" dirty="0"/>
          </a:p>
        </p:txBody>
      </p:sp>
      <p:sp>
        <p:nvSpPr>
          <p:cNvPr id="9" name="Shape 5"/>
          <p:cNvSpPr/>
          <p:nvPr/>
        </p:nvSpPr>
        <p:spPr>
          <a:xfrm>
            <a:off x="5823466" y="1911794"/>
            <a:ext cx="2983468" cy="2961531"/>
          </a:xfrm>
          <a:prstGeom prst="roundRect">
            <a:avLst>
              <a:gd name="adj" fmla="val 3087283"/>
            </a:avLst>
          </a:prstGeom>
          <a:noFill/>
          <a:ln w="28575">
            <a:solidFill>
              <a:srgbClr val="D7425E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466" y="1911794"/>
            <a:ext cx="2983468" cy="296153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167795" y="5101071"/>
            <a:ext cx="2294930" cy="3700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37"/>
              </a:lnSpc>
              <a:buNone/>
            </a:pPr>
            <a:r>
              <a:rPr lang="en-US" sz="2259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Electric Circuitry</a:t>
            </a:r>
            <a:endParaRPr lang="en-US" sz="2259" dirty="0"/>
          </a:p>
        </p:txBody>
      </p:sp>
      <p:sp>
        <p:nvSpPr>
          <p:cNvPr id="12" name="Text 7"/>
          <p:cNvSpPr/>
          <p:nvPr/>
        </p:nvSpPr>
        <p:spPr>
          <a:xfrm>
            <a:off x="5240179" y="5698861"/>
            <a:ext cx="4150162" cy="1640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3253"/>
              </a:lnSpc>
              <a:buNone/>
            </a:pPr>
            <a:r>
              <a:rPr lang="en-US" sz="1807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 electronics, spanning trees are used for connecting electronic components with minimal wiring, ensuring efficient and cheap circuitry.</a:t>
            </a:r>
            <a:endParaRPr lang="en-US" sz="1807" dirty="0"/>
          </a:p>
        </p:txBody>
      </p:sp>
      <p:sp>
        <p:nvSpPr>
          <p:cNvPr id="13" name="Shape 8"/>
          <p:cNvSpPr/>
          <p:nvPr/>
        </p:nvSpPr>
        <p:spPr>
          <a:xfrm>
            <a:off x="10203061" y="1911794"/>
            <a:ext cx="2983468" cy="2961531"/>
          </a:xfrm>
          <a:prstGeom prst="roundRect">
            <a:avLst>
              <a:gd name="adj" fmla="val 3087283"/>
            </a:avLst>
          </a:prstGeom>
          <a:noFill/>
          <a:ln w="28575">
            <a:solidFill>
              <a:srgbClr val="DD785E"/>
            </a:solidFill>
            <a:prstDash val="solid"/>
          </a:ln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061" y="1911794"/>
            <a:ext cx="2983468" cy="296153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342245" y="5101071"/>
            <a:ext cx="2705100" cy="3700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37"/>
              </a:lnSpc>
              <a:buNone/>
            </a:pPr>
            <a:r>
              <a:rPr lang="en-US" sz="2259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Image Segmentation</a:t>
            </a:r>
            <a:endParaRPr lang="en-US" sz="2259" dirty="0"/>
          </a:p>
        </p:txBody>
      </p:sp>
      <p:sp>
        <p:nvSpPr>
          <p:cNvPr id="16" name="Text 10"/>
          <p:cNvSpPr/>
          <p:nvPr/>
        </p:nvSpPr>
        <p:spPr>
          <a:xfrm>
            <a:off x="9619774" y="5698861"/>
            <a:ext cx="4150162" cy="1640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3253"/>
              </a:lnSpc>
              <a:buNone/>
            </a:pPr>
            <a:r>
              <a:rPr lang="en-US" sz="1807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Image segmentation algorithms use the minimum spanning tree of a pixel grid to separate an image into different regions based on color.</a:t>
            </a:r>
            <a:endParaRPr lang="en-US" sz="180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58936">
            <a:solidFill>
              <a:srgbClr val="262654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85230" y="2473418"/>
            <a:ext cx="4721662" cy="7615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42"/>
              </a:lnSpc>
              <a:buNone/>
            </a:pPr>
            <a:r>
              <a:rPr lang="en-US" sz="464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Conclusion</a:t>
            </a:r>
            <a:endParaRPr lang="en-US" sz="4647" dirty="0"/>
          </a:p>
        </p:txBody>
      </p:sp>
      <p:sp>
        <p:nvSpPr>
          <p:cNvPr id="5" name="Text 2"/>
          <p:cNvSpPr/>
          <p:nvPr/>
        </p:nvSpPr>
        <p:spPr>
          <a:xfrm>
            <a:off x="885230" y="3586504"/>
            <a:ext cx="7373541" cy="2109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346"/>
              </a:lnSpc>
              <a:buNone/>
            </a:pPr>
            <a:r>
              <a:rPr lang="en-US" sz="185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Through our exploration of spanning trees in graph theory, we've seen how these simple objects can have profound implications for real-world problems, from network design to image segmentation. They're a powerful tool for understanding the structure of complex systems and developing efficient algorithms.</a:t>
            </a:r>
            <a:endParaRPr lang="en-US" sz="1859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16908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2023-07-01T06:18:57Z</dcterms:created>
  <dcterms:modified xsi:type="dcterms:W3CDTF">2023-07-01T06:18:57Z</dcterms:modified>
</cp:coreProperties>
</file>